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96" r:id="rId4"/>
    <p:sldId id="297" r:id="rId5"/>
    <p:sldId id="311" r:id="rId6"/>
    <p:sldId id="312" r:id="rId7"/>
    <p:sldId id="313" r:id="rId8"/>
    <p:sldId id="310" r:id="rId9"/>
    <p:sldId id="304" r:id="rId10"/>
    <p:sldId id="31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6" autoAdjust="0"/>
    <p:restoredTop sz="88949" autoAdjust="0"/>
  </p:normalViewPr>
  <p:slideViewPr>
    <p:cSldViewPr snapToGrid="0" showGuides="1">
      <p:cViewPr varScale="1">
        <p:scale>
          <a:sx n="98" d="100"/>
          <a:sy n="98" d="100"/>
        </p:scale>
        <p:origin x="1260" y="78"/>
      </p:cViewPr>
      <p:guideLst>
        <p:guide orient="horz" pos="2160"/>
        <p:guide pos="3840"/>
        <p:guide orient="horz" pos="21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6F7A2-ACE5-4EAA-A4A9-5418C39361FF}" type="datetimeFigureOut">
              <a:rPr lang="zh-CN" altLang="en-US" smtClean="0"/>
              <a:pPr/>
              <a:t>2024/2/13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A6FF-A7CB-4F1C-9F9A-DB043AB425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A6FF-A7CB-4F1C-9F9A-DB043AB425A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A6FF-A7CB-4F1C-9F9A-DB043AB425A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22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A6FF-A7CB-4F1C-9F9A-DB043AB425A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7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A6FF-A7CB-4F1C-9F9A-DB043AB425A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3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650C-8429-4AE2-A268-963B40E0747A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0716-7298-4844-B654-47D39F6FE952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4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BF88-235D-40C5-87F5-6BD3BB7E3FA9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5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4FD-0425-4A97-BECB-80602CAA60A6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0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CE88-3850-4516-88C4-AB690A07ABA9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BC3-564B-4F29-8CDD-92852EDE1C78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2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0EAA-1CB2-472A-B16C-9AEFD3CA4A64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CDD-BF43-4C03-8208-6FA35BEA7849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EC34-3611-4105-B0AF-A067CEFB526B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5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361-C0DA-427A-9EC4-083BF37A7613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57F0-B76D-4E51-9CEA-2B2DF61454BE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2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CB65-75F2-43A9-93EA-39B4DCCFA329}" type="datetime1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6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479812" y="1825186"/>
            <a:ext cx="3232375" cy="3207627"/>
            <a:chOff x="4985288" y="1224585"/>
            <a:chExt cx="2546888" cy="2527388"/>
          </a:xfrm>
        </p:grpSpPr>
        <p:sp>
          <p:nvSpPr>
            <p:cNvPr id="4" name="椭圆 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629563" y="2752246"/>
            <a:ext cx="3004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Resource- based View</a:t>
            </a:r>
            <a:endParaRPr lang="en-US" altLang="zh-CN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045242" y="584262"/>
            <a:ext cx="2016548" cy="234968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 flipH="1">
            <a:off x="7146756" y="1044119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4257796" y="1017520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mbria" panose="020405030504060302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86298" y="1268992"/>
            <a:ext cx="1975492" cy="49074"/>
            <a:chOff x="5108253" y="1177442"/>
            <a:chExt cx="1975492" cy="4907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4700563" y="832867"/>
            <a:ext cx="281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Cambria" panose="02040503050406030204" pitchFamily="18" charset="0"/>
                <a:ea typeface="Cambria" panose="02040503050406030204" pitchFamily="18" charset="0"/>
              </a:rPr>
              <a:t>UIUC</a:t>
            </a:r>
            <a:r>
              <a:rPr lang="zh-TW" altLang="en-US" sz="1600" b="1" dirty="0">
                <a:latin typeface="Cambria" panose="02040503050406030204" pitchFamily="18" charset="0"/>
              </a:rPr>
              <a:t> </a:t>
            </a:r>
            <a:r>
              <a:rPr lang="en-US" altLang="zh-TW" sz="1600" b="1" dirty="0">
                <a:latin typeface="Cambria" panose="02040503050406030204" pitchFamily="18" charset="0"/>
                <a:ea typeface="Cambria" panose="02040503050406030204" pitchFamily="18" charset="0"/>
              </a:rPr>
              <a:t>BA545 Spring 2024</a:t>
            </a:r>
            <a:endParaRPr lang="en-US" altLang="zh-CN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086297" y="6223430"/>
            <a:ext cx="1975492" cy="49074"/>
            <a:chOff x="5108253" y="1177442"/>
            <a:chExt cx="1975492" cy="4907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065729" y="5123304"/>
            <a:ext cx="2016626" cy="278698"/>
            <a:chOff x="7150100" y="4803775"/>
            <a:chExt cx="2317750" cy="668338"/>
          </a:xfrm>
        </p:grpSpPr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4729098" y="5626558"/>
            <a:ext cx="3033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Professor Joseph T. Mahoney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>
                <a:latin typeface="Cambria" panose="02040503050406030204" pitchFamily="18" charset="0"/>
              </a:rPr>
              <a:pPr/>
              <a:t>1</a:t>
            </a:fld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18609" y="4179840"/>
            <a:ext cx="240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Cambria" panose="02040503050406030204" pitchFamily="18" charset="0"/>
                <a:ea typeface="Cambria" panose="02040503050406030204" pitchFamily="18" charset="0"/>
              </a:rPr>
              <a:t>Margaret Peteraf </a:t>
            </a:r>
          </a:p>
          <a:p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Leon E. Williams Professor of Management, Tuck School of Business</a:t>
            </a:r>
          </a:p>
        </p:txBody>
      </p:sp>
      <p:sp>
        <p:nvSpPr>
          <p:cNvPr id="12" name="矩形 11"/>
          <p:cNvSpPr/>
          <p:nvPr/>
        </p:nvSpPr>
        <p:spPr>
          <a:xfrm>
            <a:off x="382344" y="2513284"/>
            <a:ext cx="3875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Peteraf, Margaret A. (1993).     The cornerstones of competitive advantage: A resource- based view.  </a:t>
            </a:r>
            <a:r>
              <a:rPr lang="en-US" altLang="zh-TW" sz="2000" i="1" dirty="0">
                <a:latin typeface="Cambria" panose="02040503050406030204" pitchFamily="18" charset="0"/>
                <a:ea typeface="Cambria" panose="02040503050406030204" pitchFamily="18" charset="0"/>
              </a:rPr>
              <a:t>Strategic Management Journal</a:t>
            </a: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, 14(3): 179-191.</a:t>
            </a:r>
            <a:endParaRPr lang="zh-TW" altLang="en-US" sz="20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「Peteraf, Margaret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85" y="1943987"/>
            <a:ext cx="1608850" cy="21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26" y="4209411"/>
            <a:ext cx="7905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6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68728" y="3959547"/>
            <a:ext cx="1975492" cy="6405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596100" y="903122"/>
            <a:ext cx="4097933" cy="770969"/>
            <a:chOff x="4257796" y="584262"/>
            <a:chExt cx="3632495" cy="683403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/>
          <p:cNvSpPr txBox="1"/>
          <p:nvPr/>
        </p:nvSpPr>
        <p:spPr>
          <a:xfrm>
            <a:off x="5141069" y="1082584"/>
            <a:ext cx="522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Comparison with </a:t>
            </a:r>
            <a:r>
              <a:rPr lang="en-US" altLang="zh-CN" b="1">
                <a:latin typeface="Cambria" panose="02040503050406030204" pitchFamily="18" charset="0"/>
                <a:ea typeface="Cambria" panose="02040503050406030204" pitchFamily="18" charset="0"/>
              </a:rPr>
              <a:t>Barney’s model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32C2B5AA-BD83-42A9-A06D-24A1589C59B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9687"/>
          <a:stretch/>
        </p:blipFill>
        <p:spPr bwMode="auto">
          <a:xfrm>
            <a:off x="3414792" y="2769232"/>
            <a:ext cx="3842655" cy="24446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/>
          <a:stretch/>
        </p:blipFill>
        <p:spPr bwMode="auto">
          <a:xfrm>
            <a:off x="7375984" y="2664195"/>
            <a:ext cx="4636097" cy="244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141585" y="5237639"/>
            <a:ext cx="168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" panose="02040503050406030204" pitchFamily="18" charset="0"/>
                <a:ea typeface="Cambria" panose="02040503050406030204" pitchFamily="18" charset="0"/>
              </a:rPr>
              <a:t>Barney (1991) </a:t>
            </a:r>
          </a:p>
        </p:txBody>
      </p:sp>
      <p:sp>
        <p:nvSpPr>
          <p:cNvPr id="32" name="矩形 31"/>
          <p:cNvSpPr/>
          <p:nvPr/>
        </p:nvSpPr>
        <p:spPr>
          <a:xfrm>
            <a:off x="4559860" y="5227095"/>
            <a:ext cx="1679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" panose="02040503050406030204" pitchFamily="18" charset="0"/>
                <a:ea typeface="Cambria" panose="02040503050406030204" pitchFamily="18" charset="0"/>
              </a:rPr>
              <a:t>Peteraf (1993) </a:t>
            </a:r>
          </a:p>
        </p:txBody>
      </p:sp>
    </p:spTree>
    <p:extLst>
      <p:ext uri="{BB962C8B-B14F-4D97-AF65-F5344CB8AC3E}">
        <p14:creationId xmlns:p14="http://schemas.microsoft.com/office/powerpoint/2010/main" val="326555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>
                <a:latin typeface="Cambria" panose="02040503050406030204" pitchFamily="18" charset="0"/>
              </a:rPr>
              <a:pPr/>
              <a:t>2</a:t>
            </a:fld>
            <a:endParaRPr lang="zh-CN" altLang="en-US">
              <a:latin typeface="Cambria" panose="02040503050406030204" pitchFamily="18" charset="0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3117962" y="244122"/>
            <a:ext cx="5956075" cy="1120552"/>
            <a:chOff x="4257796" y="584262"/>
            <a:chExt cx="3632495" cy="683403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grpSp>
          <p:nvGrpSpPr>
            <p:cNvPr id="9" name="组合 4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10" name="直接连接符 5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6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文本框 7"/>
          <p:cNvSpPr txBox="1"/>
          <p:nvPr/>
        </p:nvSpPr>
        <p:spPr>
          <a:xfrm>
            <a:off x="4367647" y="583733"/>
            <a:ext cx="34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  <a:endParaRPr lang="en-US" altLang="zh-C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93061" y="1833602"/>
            <a:ext cx="113385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Resource-based model is still in the development stage, and there is a need for greater rigor and richness of detail.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Subtle 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variations in terminology</a:t>
            </a: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 across papers made communication more difficult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The underpinning model seems disjointed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Purpose: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To develop a general model of 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resources</a:t>
            </a: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firm performance</a:t>
            </a: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, which at once integrates the various strands of research, and provides a common ground from which further work can proceed.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Four conditions that underpin competitive advantage: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Resource heterogeneity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Ex post limits to competition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Imperfect resource mobility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Ex ante limits to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32C2B5AA-BD83-42A9-A06D-24A1589C59B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9687"/>
          <a:stretch/>
        </p:blipFill>
        <p:spPr bwMode="auto">
          <a:xfrm>
            <a:off x="7908357" y="4292737"/>
            <a:ext cx="4093144" cy="25652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208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03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81674" y="4643031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 model of competitive</a:t>
            </a:r>
          </a:p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advantage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982088" y="987736"/>
            <a:ext cx="55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1) Heterogeneity: Ricardian Rents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752182" y="640099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"/>
          <p:cNvGrpSpPr/>
          <p:nvPr/>
        </p:nvGrpSpPr>
        <p:grpSpPr>
          <a:xfrm>
            <a:off x="5819500" y="1636573"/>
            <a:ext cx="3239145" cy="80465"/>
            <a:chOff x="5108253" y="1177442"/>
            <a:chExt cx="1975492" cy="49074"/>
          </a:xfrm>
        </p:grpSpPr>
        <p:cxnSp>
          <p:nvCxnSpPr>
            <p:cNvPr id="47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3"/>
          <p:cNvSpPr txBox="1"/>
          <p:nvPr/>
        </p:nvSpPr>
        <p:spPr>
          <a:xfrm>
            <a:off x="3652772" y="1790649"/>
            <a:ext cx="83955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Assumption:</a:t>
            </a:r>
            <a:r>
              <a:rPr lang="zh-TW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heterogeneous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 across firms.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Firms with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superior resources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 will earn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50" dirty="0">
                <a:latin typeface="Cambria" panose="02040503050406030204" pitchFamily="18" charset="0"/>
                <a:ea typeface="Cambria" panose="02040503050406030204" pitchFamily="18" charset="0"/>
              </a:rPr>
              <a:t>Ricardian rents:</a:t>
            </a:r>
            <a:r>
              <a:rPr lang="zh-TW" altLang="en-US" sz="20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TW" sz="2050" dirty="0">
                <a:latin typeface="Cambria" panose="02040503050406030204" pitchFamily="18" charset="0"/>
                <a:ea typeface="Cambria" panose="02040503050406030204" pitchFamily="18" charset="0"/>
              </a:rPr>
              <a:t>Superior productive factors in limited supply (fixed or quasi-fixed) → scarce (insufficient to satisfy demand) → inferior resources are brought into production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50" dirty="0">
                <a:latin typeface="Cambria" panose="02040503050406030204" pitchFamily="18" charset="0"/>
                <a:ea typeface="Cambria" panose="02040503050406030204" pitchFamily="18" charset="0"/>
              </a:rPr>
              <a:t>Firms with superior resources have lower </a:t>
            </a:r>
            <a:r>
              <a:rPr lang="en-US" altLang="zh-CN" sz="2050" dirty="0">
                <a:latin typeface="Cambria" panose="02040503050406030204" pitchFamily="18" charset="0"/>
                <a:ea typeface="Cambria" panose="02040503050406030204" pitchFamily="18" charset="0"/>
              </a:rPr>
              <a:t>average</a:t>
            </a:r>
            <a:r>
              <a:rPr lang="en-US" altLang="zh-TW" sz="2050" dirty="0">
                <a:latin typeface="Cambria" panose="02040503050406030204" pitchFamily="18" charset="0"/>
                <a:ea typeface="Cambria" panose="02040503050406030204" pitchFamily="18" charset="0"/>
              </a:rPr>
              <a:t> costs than other firms.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50" dirty="0">
                <a:latin typeface="Cambria" panose="02040503050406030204" pitchFamily="18" charset="0"/>
                <a:ea typeface="Cambria" panose="02040503050406030204" pitchFamily="18" charset="0"/>
              </a:rPr>
              <a:t>Efficient</a:t>
            </a:r>
            <a:r>
              <a:rPr lang="zh-TW" altLang="en-US" sz="20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TW" sz="2050" dirty="0">
                <a:latin typeface="Cambria" panose="02040503050406030204" pitchFamily="18" charset="0"/>
                <a:ea typeface="Cambria" panose="02040503050406030204" pitchFamily="18" charset="0"/>
              </a:rPr>
              <a:t>firms can sustain this type of </a:t>
            </a:r>
            <a:r>
              <a:rPr lang="en-US" altLang="zh-TW" sz="205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competitive advantage</a:t>
            </a:r>
            <a:r>
              <a:rPr lang="zh-TW" altLang="en-US" sz="205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TW" sz="2050" dirty="0">
                <a:latin typeface="Cambria" panose="02040503050406030204" pitchFamily="18" charset="0"/>
                <a:ea typeface="Cambria" panose="02040503050406030204" pitchFamily="18" charset="0"/>
              </a:rPr>
              <a:t>only if their resources </a:t>
            </a:r>
            <a:r>
              <a:rPr lang="en-US" altLang="zh-TW" sz="205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cannot be expanded</a:t>
            </a:r>
            <a:r>
              <a:rPr lang="zh-TW" altLang="en-US" sz="205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TW" sz="205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freely or imitated by other firms.</a:t>
            </a:r>
          </a:p>
        </p:txBody>
      </p:sp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32C2B5AA-BD83-42A9-A06D-24A1589C59B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9687"/>
          <a:stretch/>
        </p:blipFill>
        <p:spPr bwMode="auto">
          <a:xfrm>
            <a:off x="385883" y="5223316"/>
            <a:ext cx="2598821" cy="13701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" name="橢圓 33"/>
          <p:cNvSpPr/>
          <p:nvPr/>
        </p:nvSpPr>
        <p:spPr>
          <a:xfrm>
            <a:off x="455761" y="5125186"/>
            <a:ext cx="1145407" cy="3955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Content Placeholder 7">
            <a:extLst>
              <a:ext uri="{FF2B5EF4-FFF2-40B4-BE49-F238E27FC236}">
                <a16:creationId xmlns:a16="http://schemas.microsoft.com/office/drawing/2014/main" id="{657CDE68-4CD7-49CD-99B4-A985AE1D8A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087" y="5063167"/>
            <a:ext cx="3654986" cy="166344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矩形 1"/>
          <p:cNvSpPr/>
          <p:nvPr/>
        </p:nvSpPr>
        <p:spPr>
          <a:xfrm>
            <a:off x="6366555" y="4962230"/>
            <a:ext cx="69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rents</a:t>
            </a:r>
          </a:p>
        </p:txBody>
      </p:sp>
      <p:sp>
        <p:nvSpPr>
          <p:cNvPr id="36" name="矩形 35"/>
          <p:cNvSpPr/>
          <p:nvPr/>
        </p:nvSpPr>
        <p:spPr>
          <a:xfrm>
            <a:off x="5231017" y="4685231"/>
            <a:ext cx="931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Normal returns</a:t>
            </a:r>
          </a:p>
        </p:txBody>
      </p:sp>
      <p:pic>
        <p:nvPicPr>
          <p:cNvPr id="38" name="Picture 5">
            <a:extLst>
              <a:ext uri="{FF2B5EF4-FFF2-40B4-BE49-F238E27FC236}">
                <a16:creationId xmlns:a16="http://schemas.microsoft.com/office/drawing/2014/main" id="{6E4195F6-3328-4DF6-8A8A-C130C29E9F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89" y="5063167"/>
            <a:ext cx="3845622" cy="165061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10" y="4829382"/>
            <a:ext cx="385563" cy="3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34" y="4808476"/>
            <a:ext cx="356466" cy="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27" y="4832684"/>
            <a:ext cx="356466" cy="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6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74536" y="4710407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752182" y="640099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"/>
          <p:cNvGrpSpPr/>
          <p:nvPr/>
        </p:nvGrpSpPr>
        <p:grpSpPr>
          <a:xfrm>
            <a:off x="5819500" y="1636573"/>
            <a:ext cx="3239145" cy="80465"/>
            <a:chOff x="5108253" y="1177442"/>
            <a:chExt cx="1975492" cy="49074"/>
          </a:xfrm>
        </p:grpSpPr>
        <p:cxnSp>
          <p:nvCxnSpPr>
            <p:cNvPr id="47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28"/>
          <p:cNvSpPr txBox="1"/>
          <p:nvPr/>
        </p:nvSpPr>
        <p:spPr>
          <a:xfrm>
            <a:off x="685655" y="3151352"/>
            <a:ext cx="208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 model of competitive</a:t>
            </a:r>
          </a:p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advantage</a:t>
            </a:r>
          </a:p>
        </p:txBody>
      </p:sp>
      <p:sp>
        <p:nvSpPr>
          <p:cNvPr id="32" name="文本框 36"/>
          <p:cNvSpPr txBox="1"/>
          <p:nvPr/>
        </p:nvSpPr>
        <p:spPr>
          <a:xfrm>
            <a:off x="4949859" y="1017480"/>
            <a:ext cx="55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1) Heterogeneity: Monopoly Rents</a:t>
            </a:r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32C2B5AA-BD83-42A9-A06D-24A1589C59B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9687"/>
          <a:stretch/>
        </p:blipFill>
        <p:spPr bwMode="auto">
          <a:xfrm>
            <a:off x="470009" y="5189499"/>
            <a:ext cx="2598821" cy="13701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" name="橢圓 32"/>
          <p:cNvSpPr/>
          <p:nvPr/>
        </p:nvSpPr>
        <p:spPr>
          <a:xfrm>
            <a:off x="539887" y="5091369"/>
            <a:ext cx="1145407" cy="3955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490762" y="1886830"/>
            <a:ext cx="8136556" cy="442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Monopoly profits result from a deliberate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restriction of output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rather than an inherent scarcity of resource supply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In monopoly models, heterogeneity may result from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spatial competition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or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 differentiation</a:t>
            </a:r>
          </a:p>
          <a:p>
            <a:pPr marL="800100" lvl="1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Firms in favorable positions face downward sloping demand curves → restrict their outputs → maximize their profits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Homogeneous firms may also earn monopoly rents</a:t>
            </a:r>
          </a:p>
          <a:p>
            <a:pPr marL="800100" lvl="1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Cournot (duopoly) behavior and collusive behavior may yield prices in excess of marginal costs</a:t>
            </a:r>
          </a:p>
          <a:p>
            <a:pPr marL="800100" lvl="1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These behaviors depend on 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barriers to entry</a:t>
            </a: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, which leads to heterogeneity between incumbent firms and potential entrants</a:t>
            </a:r>
          </a:p>
        </p:txBody>
      </p:sp>
    </p:spTree>
    <p:extLst>
      <p:ext uri="{BB962C8B-B14F-4D97-AF65-F5344CB8AC3E}">
        <p14:creationId xmlns:p14="http://schemas.microsoft.com/office/powerpoint/2010/main" val="1676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05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54560" y="460452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752182" y="640099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"/>
          <p:cNvGrpSpPr/>
          <p:nvPr/>
        </p:nvGrpSpPr>
        <p:grpSpPr>
          <a:xfrm>
            <a:off x="5819500" y="1636573"/>
            <a:ext cx="3239145" cy="80465"/>
            <a:chOff x="5108253" y="1177442"/>
            <a:chExt cx="1975492" cy="49074"/>
          </a:xfrm>
        </p:grpSpPr>
        <p:cxnSp>
          <p:nvCxnSpPr>
            <p:cNvPr id="47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28"/>
          <p:cNvSpPr txBox="1"/>
          <p:nvPr/>
        </p:nvSpPr>
        <p:spPr>
          <a:xfrm>
            <a:off x="685655" y="3151352"/>
            <a:ext cx="208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 model of competitive</a:t>
            </a:r>
          </a:p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advantage</a:t>
            </a:r>
          </a:p>
        </p:txBody>
      </p:sp>
      <p:sp>
        <p:nvSpPr>
          <p:cNvPr id="32" name="文本框 36"/>
          <p:cNvSpPr txBox="1"/>
          <p:nvPr/>
        </p:nvSpPr>
        <p:spPr>
          <a:xfrm>
            <a:off x="4550121" y="993891"/>
            <a:ext cx="55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2) </a:t>
            </a:r>
            <a:r>
              <a:rPr lang="en-US" altLang="zh-TW" sz="2400" b="1" i="1" dirty="0">
                <a:latin typeface="Cambria" panose="02040503050406030204" pitchFamily="18" charset="0"/>
              </a:rPr>
              <a:t>Ex post </a:t>
            </a:r>
            <a:r>
              <a:rPr lang="en-US" altLang="zh-TW" sz="2400" b="1" dirty="0">
                <a:latin typeface="Cambria" panose="02040503050406030204" pitchFamily="18" charset="0"/>
              </a:rPr>
              <a:t>limits to competition</a:t>
            </a:r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32C2B5AA-BD83-42A9-A06D-24A1589C59B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9687"/>
          <a:stretch/>
        </p:blipFill>
        <p:spPr bwMode="auto">
          <a:xfrm>
            <a:off x="470009" y="5189500"/>
            <a:ext cx="2598821" cy="13701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" name="橢圓 32"/>
          <p:cNvSpPr/>
          <p:nvPr/>
        </p:nvSpPr>
        <p:spPr>
          <a:xfrm>
            <a:off x="1923423" y="5111155"/>
            <a:ext cx="1145407" cy="3955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628724" y="1713255"/>
            <a:ext cx="84196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Durable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heterogeneity for rents over a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longer term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altLang="zh-TW" sz="24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ex</a:t>
            </a:r>
            <a:r>
              <a:rPr lang="en-US" altLang="zh-TW" sz="2400" i="1" dirty="0">
                <a:latin typeface="Cambria" panose="02040503050406030204" pitchFamily="18" charset="0"/>
                <a:ea typeface="Cambria" panose="02040503050406030204" pitchFamily="18" charset="0"/>
              </a:rPr>
              <a:t> post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limits to competition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There must be forces which limit competition after a firm’s gaining a superior position and earning 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Two critical factors that limit </a:t>
            </a:r>
            <a:r>
              <a:rPr lang="en-US" altLang="zh-TW" sz="2400" i="1" dirty="0">
                <a:latin typeface="Cambria" panose="02040503050406030204" pitchFamily="18" charset="0"/>
                <a:ea typeface="Cambria" panose="02040503050406030204" pitchFamily="18" charset="0"/>
              </a:rPr>
              <a:t>ex post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competition: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Imperfect substitutability:</a:t>
            </a:r>
          </a:p>
          <a:p>
            <a:pPr marL="1080000" lvl="1" indent="-34290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Reduce rents by making the demand curves of monopolists or oligopolists more elastic; One of Porter’s five forces</a:t>
            </a:r>
          </a:p>
          <a:p>
            <a:pPr lvl="1"/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Imperfect imitability: </a:t>
            </a:r>
          </a:p>
          <a:p>
            <a:pPr marL="1080000" lvl="2" indent="-34290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Isolating mechanisms, including property rights, quasi-rights in the form of lags, information asymmetries, frictions, </a:t>
            </a:r>
            <a:r>
              <a:rPr lang="en-US" altLang="zh-TW" sz="2200" b="1" dirty="0">
                <a:latin typeface="Cambria" panose="02040503050406030204" pitchFamily="18" charset="0"/>
                <a:ea typeface="Cambria" panose="02040503050406030204" pitchFamily="18" charset="0"/>
              </a:rPr>
              <a:t>causal ambiguity</a:t>
            </a: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, producer learning, buyer switching costs, reputation, buyer search costs, channel crowding, and economies of scale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79" y="151388"/>
            <a:ext cx="2781669" cy="159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0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06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94412" y="4633405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752182" y="640099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"/>
          <p:cNvGrpSpPr/>
          <p:nvPr/>
        </p:nvGrpSpPr>
        <p:grpSpPr>
          <a:xfrm>
            <a:off x="5819500" y="1636573"/>
            <a:ext cx="3239145" cy="80465"/>
            <a:chOff x="5108253" y="1177442"/>
            <a:chExt cx="1975492" cy="49074"/>
          </a:xfrm>
        </p:grpSpPr>
        <p:cxnSp>
          <p:nvCxnSpPr>
            <p:cNvPr id="47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28"/>
          <p:cNvSpPr txBox="1"/>
          <p:nvPr/>
        </p:nvSpPr>
        <p:spPr>
          <a:xfrm>
            <a:off x="685655" y="3151352"/>
            <a:ext cx="208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 model of competitive</a:t>
            </a:r>
          </a:p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advantage</a:t>
            </a:r>
          </a:p>
        </p:txBody>
      </p:sp>
      <p:sp>
        <p:nvSpPr>
          <p:cNvPr id="32" name="文本框 36"/>
          <p:cNvSpPr txBox="1"/>
          <p:nvPr/>
        </p:nvSpPr>
        <p:spPr>
          <a:xfrm>
            <a:off x="5819500" y="1001337"/>
            <a:ext cx="436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3) Imperfect mobility</a:t>
            </a:r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32C2B5AA-BD83-42A9-A06D-24A1589C59B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9687"/>
          <a:stretch/>
        </p:blipFill>
        <p:spPr bwMode="auto">
          <a:xfrm>
            <a:off x="361132" y="5189500"/>
            <a:ext cx="2598821" cy="13701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" name="橢圓 32"/>
          <p:cNvSpPr/>
          <p:nvPr/>
        </p:nvSpPr>
        <p:spPr>
          <a:xfrm>
            <a:off x="411759" y="6110998"/>
            <a:ext cx="1145407" cy="3955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600038" y="2033202"/>
            <a:ext cx="8309811" cy="457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Resources are </a:t>
            </a:r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perfectly immobile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if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cannot be traded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Resources are </a:t>
            </a:r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imperfectly immobile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when they are somewhat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specialized to firm-specific needs </a:t>
            </a:r>
          </a:p>
          <a:p>
            <a:pPr marL="742950" lvl="1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Causes</a:t>
            </a:r>
          </a:p>
          <a:p>
            <a:pPr marL="1200150" lvl="2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Switching costs (due to firm-specific investments)</a:t>
            </a:r>
          </a:p>
          <a:p>
            <a:pPr marL="1200150" lvl="2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Co-specialized assets</a:t>
            </a:r>
          </a:p>
          <a:p>
            <a:pPr marL="1200150" lvl="2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High transaction costs associated with the transfer</a:t>
            </a:r>
          </a:p>
          <a:p>
            <a:pPr marL="800100" lvl="1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Key features (making imperfect mobility necessary for SCA)</a:t>
            </a:r>
          </a:p>
          <a:p>
            <a:pPr marL="1198800" lvl="1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Remain available/bound to the firm</a:t>
            </a:r>
          </a:p>
          <a:p>
            <a:pPr marL="1198800" lvl="1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Rents are shared by the firm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27" y="350319"/>
            <a:ext cx="2081122" cy="95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07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74536" y="4498652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752182" y="640099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"/>
          <p:cNvGrpSpPr/>
          <p:nvPr/>
        </p:nvGrpSpPr>
        <p:grpSpPr>
          <a:xfrm>
            <a:off x="5819500" y="1636573"/>
            <a:ext cx="3239145" cy="80465"/>
            <a:chOff x="5108253" y="1177442"/>
            <a:chExt cx="1975492" cy="49074"/>
          </a:xfrm>
        </p:grpSpPr>
        <p:cxnSp>
          <p:nvCxnSpPr>
            <p:cNvPr id="47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28"/>
          <p:cNvSpPr txBox="1"/>
          <p:nvPr/>
        </p:nvSpPr>
        <p:spPr>
          <a:xfrm>
            <a:off x="685655" y="3151352"/>
            <a:ext cx="208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 model of competitive</a:t>
            </a:r>
          </a:p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advantage</a:t>
            </a:r>
          </a:p>
        </p:txBody>
      </p:sp>
      <p:sp>
        <p:nvSpPr>
          <p:cNvPr id="32" name="文本框 36"/>
          <p:cNvSpPr txBox="1"/>
          <p:nvPr/>
        </p:nvSpPr>
        <p:spPr>
          <a:xfrm>
            <a:off x="5126416" y="984309"/>
            <a:ext cx="55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4) </a:t>
            </a:r>
            <a:r>
              <a:rPr lang="en-US" altLang="zh-TW" sz="2400" b="1" i="1" dirty="0">
                <a:latin typeface="Cambria" panose="02040503050406030204" pitchFamily="18" charset="0"/>
              </a:rPr>
              <a:t>Ex ante</a:t>
            </a:r>
            <a:r>
              <a:rPr lang="en-US" altLang="zh-TW" sz="2400" b="1" dirty="0">
                <a:latin typeface="Cambria" panose="02040503050406030204" pitchFamily="18" charset="0"/>
              </a:rPr>
              <a:t> limits to competition</a:t>
            </a:r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32C2B5AA-BD83-42A9-A06D-24A1589C59B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9687"/>
          <a:stretch/>
        </p:blipFill>
        <p:spPr bwMode="auto">
          <a:xfrm>
            <a:off x="470009" y="5054746"/>
            <a:ext cx="2598821" cy="13701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" name="橢圓 32"/>
          <p:cNvSpPr/>
          <p:nvPr/>
        </p:nvSpPr>
        <p:spPr>
          <a:xfrm>
            <a:off x="1848922" y="5999405"/>
            <a:ext cx="1145407" cy="3955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477928" y="1816669"/>
            <a:ext cx="8714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There must be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limited competition 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for the superior resource position </a:t>
            </a: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before</a:t>
            </a: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 any firm establishes itself in that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mbria" panose="02040503050406030204" pitchFamily="18" charset="0"/>
                <a:ea typeface="Cambria" panose="02040503050406030204" pitchFamily="18" charset="0"/>
              </a:rPr>
              <a:t>Keep costs from offsetting the rents</a:t>
            </a:r>
          </a:p>
        </p:txBody>
      </p:sp>
    </p:spTree>
    <p:extLst>
      <p:ext uri="{BB962C8B-B14F-4D97-AF65-F5344CB8AC3E}">
        <p14:creationId xmlns:p14="http://schemas.microsoft.com/office/powerpoint/2010/main" val="239636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08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72464" y="4771827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90888" y="3000042"/>
            <a:ext cx="2454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The cornerstones of competitive advantage</a:t>
            </a:r>
          </a:p>
        </p:txBody>
      </p:sp>
      <p:sp>
        <p:nvSpPr>
          <p:cNvPr id="3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48340E-56AC-404E-88C3-AE83BE1AE080}" type="slidenum">
              <a:rPr lang="en-US" smtClean="0"/>
              <a:t>8</a:t>
            </a:fld>
            <a:endParaRPr lang="en-US"/>
          </a:p>
        </p:txBody>
      </p:sp>
      <p:cxnSp>
        <p:nvCxnSpPr>
          <p:cNvPr id="35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32C2B5AA-BD83-42A9-A06D-24A1589C59B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9687"/>
          <a:stretch/>
        </p:blipFill>
        <p:spPr bwMode="auto">
          <a:xfrm>
            <a:off x="4398746" y="255538"/>
            <a:ext cx="6266046" cy="4010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47D04F0-EB3D-4916-ACD2-26FA4967A1F8}"/>
              </a:ext>
            </a:extLst>
          </p:cNvPr>
          <p:cNvSpPr txBox="1">
            <a:spLocks/>
          </p:cNvSpPr>
          <p:nvPr/>
        </p:nvSpPr>
        <p:spPr>
          <a:xfrm>
            <a:off x="3414793" y="4406073"/>
            <a:ext cx="8777207" cy="1885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Resource heterogeneity creates Ricardian or monopoly rents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Ex post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limits to competition prevent the rents from being competed away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Imperfect factor mobility ensures that valuable factors remain with the firm and that the rents are shared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Ex ante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limits to competition keep costs from offsetting the rents</a:t>
            </a:r>
          </a:p>
          <a:p>
            <a:pPr algn="l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Four conditions that must be met for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sustained above-normal returns</a:t>
            </a:r>
          </a:p>
        </p:txBody>
      </p:sp>
    </p:spTree>
    <p:extLst>
      <p:ext uri="{BB962C8B-B14F-4D97-AF65-F5344CB8AC3E}">
        <p14:creationId xmlns:p14="http://schemas.microsoft.com/office/powerpoint/2010/main" val="143959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13531" y="5037860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29388" y="3257230"/>
            <a:ext cx="229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Applications of the resource-based</a:t>
            </a:r>
          </a:p>
          <a:p>
            <a:pPr algn="ctr"/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8" name="文本框 36"/>
          <p:cNvSpPr txBox="1"/>
          <p:nvPr/>
        </p:nvSpPr>
        <p:spPr>
          <a:xfrm>
            <a:off x="6623397" y="885144"/>
            <a:ext cx="293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</a:p>
        </p:txBody>
      </p:sp>
      <p:sp>
        <p:nvSpPr>
          <p:cNvPr id="59" name="Freeform 5"/>
          <p:cNvSpPr>
            <a:spLocks noEditPoints="1"/>
          </p:cNvSpPr>
          <p:nvPr/>
        </p:nvSpPr>
        <p:spPr bwMode="auto">
          <a:xfrm>
            <a:off x="5819502" y="485160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mbria" panose="02040503050406030204" pitchFamily="18" charset="0"/>
            </a:endParaRPr>
          </a:p>
        </p:txBody>
      </p:sp>
      <p:grpSp>
        <p:nvGrpSpPr>
          <p:cNvPr id="60" name="组合 4"/>
          <p:cNvGrpSpPr/>
          <p:nvPr/>
        </p:nvGrpSpPr>
        <p:grpSpPr>
          <a:xfrm>
            <a:off x="5886820" y="1481634"/>
            <a:ext cx="3239145" cy="80465"/>
            <a:chOff x="5108253" y="1177442"/>
            <a:chExt cx="1975492" cy="49074"/>
          </a:xfrm>
        </p:grpSpPr>
        <p:cxnSp>
          <p:nvCxnSpPr>
            <p:cNvPr id="61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625514" y="1562099"/>
            <a:ext cx="81269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Single business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By analyzing his resource position, a manager can have a clearer understanding of whether his situation meets necessary conditions for a sustainable advantage.</a:t>
            </a:r>
          </a:p>
          <a:p>
            <a:pPr marL="342900" indent="-342900">
              <a:buFont typeface="Wingdings"/>
              <a:buChar char="à"/>
            </a:pP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Made correct </a:t>
            </a: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strategic decision (ex. license a new technology or develop internally?)</a:t>
            </a:r>
          </a:p>
          <a:p>
            <a:endParaRPr lang="en-US" altLang="zh-TW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TW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TW" sz="2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Corporate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The scope of the firm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Diversification: </a:t>
            </a: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the result of </a:t>
            </a: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excess capacity in resources which have multiple uses and for which there is market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Cambria" panose="02040503050406030204" pitchFamily="18" charset="0"/>
                <a:ea typeface="Cambria" panose="02040503050406030204" pitchFamily="18" charset="0"/>
              </a:rPr>
              <a:t>The model implies an optimal extent of diversification: when rents – which diminish with each added market due to efficiency loss – in the final added market reach 0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D6A8C527-F7B9-49D5-AE76-5E15504D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468" y="3350717"/>
            <a:ext cx="3061982" cy="16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776</Words>
  <Application>Microsoft Office PowerPoint</Application>
  <PresentationFormat>Widescreen</PresentationFormat>
  <Paragraphs>108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Cambria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Mahoney, Joseph T</cp:lastModifiedBy>
  <cp:revision>633</cp:revision>
  <dcterms:created xsi:type="dcterms:W3CDTF">2014-08-07T06:03:15Z</dcterms:created>
  <dcterms:modified xsi:type="dcterms:W3CDTF">2024-02-13T21:37:30Z</dcterms:modified>
</cp:coreProperties>
</file>